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260" r:id="rId3"/>
    <p:sldId id="556" r:id="rId4"/>
    <p:sldId id="564" r:id="rId5"/>
    <p:sldId id="565" r:id="rId6"/>
    <p:sldId id="323" r:id="rId7"/>
    <p:sldId id="566" r:id="rId8"/>
    <p:sldId id="567" r:id="rId9"/>
    <p:sldId id="285" r:id="rId10"/>
    <p:sldId id="5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7"/>
    <p:restoredTop sz="94653"/>
  </p:normalViewPr>
  <p:slideViewPr>
    <p:cSldViewPr snapToGrid="0" snapToObjects="1">
      <p:cViewPr varScale="1">
        <p:scale>
          <a:sx n="74" d="100"/>
          <a:sy n="74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480BF-04D7-412B-9FA1-238FD89F1CB8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7214726C-8EB4-497D-937D-220D0C12B397}">
      <dgm:prSet phldrT="[Text]" custT="1"/>
      <dgm:spPr/>
      <dgm:t>
        <a:bodyPr/>
        <a:lstStyle/>
        <a:p>
          <a:r>
            <a:rPr lang="en-GB" sz="2000" b="1" dirty="0"/>
            <a:t>Harmonisation of policy and programme management</a:t>
          </a:r>
        </a:p>
      </dgm:t>
    </dgm:pt>
    <dgm:pt modelId="{3E0084F5-29FD-4A85-86D6-F73FA2E8286E}" type="parTrans" cxnId="{587A25E3-0EF2-4673-9651-7EAE44E4C62E}">
      <dgm:prSet/>
      <dgm:spPr/>
      <dgm:t>
        <a:bodyPr/>
        <a:lstStyle/>
        <a:p>
          <a:endParaRPr lang="en-GB" sz="2400"/>
        </a:p>
      </dgm:t>
    </dgm:pt>
    <dgm:pt modelId="{118FCC5C-5B5B-41C8-A894-63078A314D9F}" type="sibTrans" cxnId="{587A25E3-0EF2-4673-9651-7EAE44E4C62E}">
      <dgm:prSet/>
      <dgm:spPr/>
      <dgm:t>
        <a:bodyPr/>
        <a:lstStyle/>
        <a:p>
          <a:endParaRPr lang="en-GB" sz="2400"/>
        </a:p>
      </dgm:t>
    </dgm:pt>
    <dgm:pt modelId="{DAAE3665-069B-4609-B392-648090EF55D6}">
      <dgm:prSet phldrT="[Text]" custT="1"/>
      <dgm:spPr/>
      <dgm:t>
        <a:bodyPr/>
        <a:lstStyle/>
        <a:p>
          <a:r>
            <a:rPr lang="en-GB" sz="1800" b="1" dirty="0">
              <a:solidFill>
                <a:srgbClr val="FF0000"/>
              </a:solidFill>
            </a:rPr>
            <a:t>Conducive policy and program environment</a:t>
          </a:r>
        </a:p>
      </dgm:t>
    </dgm:pt>
    <dgm:pt modelId="{4DF663DC-4F03-4A20-811C-14624C08B4C4}" type="parTrans" cxnId="{525703D3-A5A6-4833-BDD5-A590B6E362D4}">
      <dgm:prSet/>
      <dgm:spPr/>
      <dgm:t>
        <a:bodyPr/>
        <a:lstStyle/>
        <a:p>
          <a:endParaRPr lang="en-GB" sz="2400"/>
        </a:p>
      </dgm:t>
    </dgm:pt>
    <dgm:pt modelId="{B6313A66-64C0-4D98-8AFF-CC5DF3D13423}" type="sibTrans" cxnId="{525703D3-A5A6-4833-BDD5-A590B6E362D4}">
      <dgm:prSet/>
      <dgm:spPr/>
      <dgm:t>
        <a:bodyPr/>
        <a:lstStyle/>
        <a:p>
          <a:endParaRPr lang="en-GB" sz="2400"/>
        </a:p>
      </dgm:t>
    </dgm:pt>
    <dgm:pt modelId="{CE53C267-2864-447B-BF60-2B5FBD6D2040}">
      <dgm:prSet phldrT="[Text]" custT="1"/>
      <dgm:spPr/>
      <dgm:t>
        <a:bodyPr/>
        <a:lstStyle/>
        <a:p>
          <a:r>
            <a:rPr lang="en-GB" sz="1800" dirty="0"/>
            <a:t>Program management for execution</a:t>
          </a:r>
        </a:p>
      </dgm:t>
    </dgm:pt>
    <dgm:pt modelId="{F1BCE30E-4752-4F23-9552-1A4D2458D154}" type="parTrans" cxnId="{8F2C13DA-62AE-4A68-BA88-893F0FF72037}">
      <dgm:prSet/>
      <dgm:spPr/>
      <dgm:t>
        <a:bodyPr/>
        <a:lstStyle/>
        <a:p>
          <a:endParaRPr lang="en-GB" sz="2400"/>
        </a:p>
      </dgm:t>
    </dgm:pt>
    <dgm:pt modelId="{3DBE8414-F393-4E8C-AFBC-C73F968AC72E}" type="sibTrans" cxnId="{8F2C13DA-62AE-4A68-BA88-893F0FF72037}">
      <dgm:prSet/>
      <dgm:spPr/>
      <dgm:t>
        <a:bodyPr/>
        <a:lstStyle/>
        <a:p>
          <a:endParaRPr lang="en-GB" sz="2400"/>
        </a:p>
      </dgm:t>
    </dgm:pt>
    <dgm:pt modelId="{3B79968E-6644-4C57-A960-E5E7A34F147D}">
      <dgm:prSet phldrT="[Text]" custT="1"/>
      <dgm:spPr/>
      <dgm:t>
        <a:bodyPr/>
        <a:lstStyle/>
        <a:p>
          <a:r>
            <a:rPr lang="en-GB" sz="2000" b="1" dirty="0"/>
            <a:t>Alignment of critical components of health system </a:t>
          </a:r>
        </a:p>
      </dgm:t>
    </dgm:pt>
    <dgm:pt modelId="{4DD0C074-C891-4290-A4D4-5D22F65F1698}" type="parTrans" cxnId="{967AFA2D-E773-40C4-AF36-8E10F9811C18}">
      <dgm:prSet/>
      <dgm:spPr/>
      <dgm:t>
        <a:bodyPr/>
        <a:lstStyle/>
        <a:p>
          <a:endParaRPr lang="en-GB" sz="2400"/>
        </a:p>
      </dgm:t>
    </dgm:pt>
    <dgm:pt modelId="{752ED0A2-344A-40F7-8C0D-86C1DD20165E}" type="sibTrans" cxnId="{967AFA2D-E773-40C4-AF36-8E10F9811C18}">
      <dgm:prSet/>
      <dgm:spPr/>
      <dgm:t>
        <a:bodyPr/>
        <a:lstStyle/>
        <a:p>
          <a:endParaRPr lang="en-GB" sz="2400"/>
        </a:p>
      </dgm:t>
    </dgm:pt>
    <dgm:pt modelId="{43556CB0-87B2-48D4-A359-E504FAA553DD}">
      <dgm:prSet phldrT="[Text]" custT="1"/>
      <dgm:spPr/>
      <dgm:t>
        <a:bodyPr/>
        <a:lstStyle/>
        <a:p>
          <a:r>
            <a:rPr lang="en-GB" sz="1800" dirty="0"/>
            <a:t>Health information system</a:t>
          </a:r>
        </a:p>
      </dgm:t>
    </dgm:pt>
    <dgm:pt modelId="{C08C8F8A-CD7D-420E-9067-270EA54FE1FE}" type="parTrans" cxnId="{C3D6C22D-C982-453E-A6FB-7C787D1E9328}">
      <dgm:prSet/>
      <dgm:spPr/>
      <dgm:t>
        <a:bodyPr/>
        <a:lstStyle/>
        <a:p>
          <a:endParaRPr lang="en-GB" sz="2400"/>
        </a:p>
      </dgm:t>
    </dgm:pt>
    <dgm:pt modelId="{18D2B7B0-CF9D-4A33-94E1-0FD51E85D852}" type="sibTrans" cxnId="{C3D6C22D-C982-453E-A6FB-7C787D1E9328}">
      <dgm:prSet/>
      <dgm:spPr/>
      <dgm:t>
        <a:bodyPr/>
        <a:lstStyle/>
        <a:p>
          <a:endParaRPr lang="en-GB" sz="2400"/>
        </a:p>
      </dgm:t>
    </dgm:pt>
    <dgm:pt modelId="{5CA1D54A-05BA-49FF-A533-06772C46AFED}">
      <dgm:prSet phldrT="[Text]" custT="1"/>
      <dgm:spPr/>
      <dgm:t>
        <a:bodyPr/>
        <a:lstStyle/>
        <a:p>
          <a:r>
            <a:rPr lang="en-GB" sz="2000" b="1" dirty="0"/>
            <a:t>Integrated TB and HIV services </a:t>
          </a:r>
        </a:p>
      </dgm:t>
    </dgm:pt>
    <dgm:pt modelId="{7FF46D63-0AC4-472C-89E1-6B416491B1F7}" type="parTrans" cxnId="{66BA493B-1337-4308-A321-D4E1B6A7E656}">
      <dgm:prSet/>
      <dgm:spPr/>
      <dgm:t>
        <a:bodyPr/>
        <a:lstStyle/>
        <a:p>
          <a:endParaRPr lang="en-GB" sz="2400"/>
        </a:p>
      </dgm:t>
    </dgm:pt>
    <dgm:pt modelId="{4B1E5F6B-4B41-4C60-A4D6-B9ADDB81B7A1}" type="sibTrans" cxnId="{66BA493B-1337-4308-A321-D4E1B6A7E656}">
      <dgm:prSet/>
      <dgm:spPr/>
      <dgm:t>
        <a:bodyPr/>
        <a:lstStyle/>
        <a:p>
          <a:endParaRPr lang="en-GB" sz="2400"/>
        </a:p>
      </dgm:t>
    </dgm:pt>
    <dgm:pt modelId="{659A1F84-7E0E-4B9C-9CDE-7EA94F94D42D}">
      <dgm:prSet phldrT="[Text]" custT="1"/>
      <dgm:spPr/>
      <dgm:t>
        <a:bodyPr/>
        <a:lstStyle/>
        <a:p>
          <a:r>
            <a:rPr lang="en-GB" sz="1800" b="1" dirty="0">
              <a:solidFill>
                <a:srgbClr val="FF0000"/>
              </a:solidFill>
            </a:rPr>
            <a:t>Provision of integrated TB and HIV services at the same place and time </a:t>
          </a:r>
        </a:p>
      </dgm:t>
    </dgm:pt>
    <dgm:pt modelId="{3B778D00-2336-4FB2-89EC-5C070775CF42}" type="parTrans" cxnId="{0B8B8F00-919F-41BC-9601-0ED972B09141}">
      <dgm:prSet/>
      <dgm:spPr/>
      <dgm:t>
        <a:bodyPr/>
        <a:lstStyle/>
        <a:p>
          <a:endParaRPr lang="en-GB" sz="2400"/>
        </a:p>
      </dgm:t>
    </dgm:pt>
    <dgm:pt modelId="{44215C27-ADF5-497B-9945-498BD0785EDB}" type="sibTrans" cxnId="{0B8B8F00-919F-41BC-9601-0ED972B09141}">
      <dgm:prSet/>
      <dgm:spPr/>
      <dgm:t>
        <a:bodyPr/>
        <a:lstStyle/>
        <a:p>
          <a:endParaRPr lang="en-GB" sz="2400"/>
        </a:p>
      </dgm:t>
    </dgm:pt>
    <dgm:pt modelId="{8C1533C5-5661-4FEA-9743-E98A799833D7}">
      <dgm:prSet custT="1"/>
      <dgm:spPr/>
      <dgm:t>
        <a:bodyPr/>
        <a:lstStyle/>
        <a:p>
          <a:r>
            <a:rPr lang="en-GB" sz="1800" b="1" dirty="0"/>
            <a:t>Community system strengthening </a:t>
          </a:r>
        </a:p>
      </dgm:t>
    </dgm:pt>
    <dgm:pt modelId="{6F5808E1-D8A9-465B-AF24-5D082D634848}" type="parTrans" cxnId="{19C435F6-2712-4CDD-A66D-D398B1FD1942}">
      <dgm:prSet/>
      <dgm:spPr/>
      <dgm:t>
        <a:bodyPr/>
        <a:lstStyle/>
        <a:p>
          <a:endParaRPr lang="en-GB" sz="2400"/>
        </a:p>
      </dgm:t>
    </dgm:pt>
    <dgm:pt modelId="{F4132669-49BE-4345-964E-378148E8B930}" type="sibTrans" cxnId="{19C435F6-2712-4CDD-A66D-D398B1FD1942}">
      <dgm:prSet/>
      <dgm:spPr/>
      <dgm:t>
        <a:bodyPr/>
        <a:lstStyle/>
        <a:p>
          <a:endParaRPr lang="en-GB" sz="2400"/>
        </a:p>
      </dgm:t>
    </dgm:pt>
    <dgm:pt modelId="{2121845E-C727-42B1-9561-AC6397725669}">
      <dgm:prSet custT="1"/>
      <dgm:spPr/>
      <dgm:t>
        <a:bodyPr/>
        <a:lstStyle/>
        <a:p>
          <a:r>
            <a:rPr lang="en-GB" sz="1800" b="1" dirty="0">
              <a:solidFill>
                <a:srgbClr val="FF0000"/>
              </a:solidFill>
            </a:rPr>
            <a:t>Integrated delivery of community based TB and HIV activities</a:t>
          </a:r>
        </a:p>
      </dgm:t>
    </dgm:pt>
    <dgm:pt modelId="{D191FB3D-3D21-4E26-8415-FA3C4692E6DC}" type="parTrans" cxnId="{8951FC04-A817-47BC-9BDE-5438B4D06AC2}">
      <dgm:prSet/>
      <dgm:spPr/>
      <dgm:t>
        <a:bodyPr/>
        <a:lstStyle/>
        <a:p>
          <a:endParaRPr lang="en-GB" sz="2400"/>
        </a:p>
      </dgm:t>
    </dgm:pt>
    <dgm:pt modelId="{209E125B-66DA-4B66-9844-B63E20BADAAA}" type="sibTrans" cxnId="{8951FC04-A817-47BC-9BDE-5438B4D06AC2}">
      <dgm:prSet/>
      <dgm:spPr/>
      <dgm:t>
        <a:bodyPr/>
        <a:lstStyle/>
        <a:p>
          <a:endParaRPr lang="en-GB" sz="2400"/>
        </a:p>
      </dgm:t>
    </dgm:pt>
    <dgm:pt modelId="{E38F4186-2E38-4E94-B2D0-9B15A0BCE78B}">
      <dgm:prSet phldrT="[Text]" custT="1"/>
      <dgm:spPr/>
      <dgm:t>
        <a:bodyPr/>
        <a:lstStyle/>
        <a:p>
          <a:r>
            <a:rPr lang="en-GB" sz="1800" dirty="0"/>
            <a:t>Laboratory and diagnostic services</a:t>
          </a:r>
        </a:p>
      </dgm:t>
    </dgm:pt>
    <dgm:pt modelId="{FDD549A2-11AA-4A1E-AEC7-88C940504E1F}" type="parTrans" cxnId="{EE0EB64A-25E8-4AEB-85F3-A8BC6D246B91}">
      <dgm:prSet/>
      <dgm:spPr/>
      <dgm:t>
        <a:bodyPr/>
        <a:lstStyle/>
        <a:p>
          <a:endParaRPr lang="en-GB"/>
        </a:p>
      </dgm:t>
    </dgm:pt>
    <dgm:pt modelId="{33E57328-23B7-46EA-AC49-A8B6182C15F6}" type="sibTrans" cxnId="{EE0EB64A-25E8-4AEB-85F3-A8BC6D246B91}">
      <dgm:prSet/>
      <dgm:spPr/>
      <dgm:t>
        <a:bodyPr/>
        <a:lstStyle/>
        <a:p>
          <a:endParaRPr lang="en-GB"/>
        </a:p>
      </dgm:t>
    </dgm:pt>
    <dgm:pt modelId="{D3D69E77-0071-4A0B-B0F8-EB41F24B4B9B}">
      <dgm:prSet phldrT="[Text]" custT="1"/>
      <dgm:spPr/>
      <dgm:t>
        <a:bodyPr/>
        <a:lstStyle/>
        <a:p>
          <a:r>
            <a:rPr lang="en-GB" sz="1800" dirty="0"/>
            <a:t>Procurement and supply management </a:t>
          </a:r>
        </a:p>
      </dgm:t>
    </dgm:pt>
    <dgm:pt modelId="{1A870F9E-57E3-4B8B-AEEC-C4948A6F3D64}" type="parTrans" cxnId="{EEF19438-7414-4999-8EF3-E60D3EE6891A}">
      <dgm:prSet/>
      <dgm:spPr/>
      <dgm:t>
        <a:bodyPr/>
        <a:lstStyle/>
        <a:p>
          <a:endParaRPr lang="en-GB"/>
        </a:p>
      </dgm:t>
    </dgm:pt>
    <dgm:pt modelId="{DF0FF1C4-16E6-48D5-829A-2DEF04070928}" type="sibTrans" cxnId="{EEF19438-7414-4999-8EF3-E60D3EE6891A}">
      <dgm:prSet/>
      <dgm:spPr/>
      <dgm:t>
        <a:bodyPr/>
        <a:lstStyle/>
        <a:p>
          <a:endParaRPr lang="en-GB"/>
        </a:p>
      </dgm:t>
    </dgm:pt>
    <dgm:pt modelId="{4DF3F8FA-90BE-47A7-B241-267D98F42623}">
      <dgm:prSet phldrT="[Text]" custT="1"/>
      <dgm:spPr/>
      <dgm:t>
        <a:bodyPr/>
        <a:lstStyle/>
        <a:p>
          <a:r>
            <a:rPr lang="en-GB" sz="1800" b="1" dirty="0">
              <a:solidFill>
                <a:srgbClr val="FF0000"/>
              </a:solidFill>
            </a:rPr>
            <a:t>Health workforce</a:t>
          </a:r>
        </a:p>
      </dgm:t>
    </dgm:pt>
    <dgm:pt modelId="{B06061F2-A62A-4FC9-AB91-A5F2C1271249}" type="parTrans" cxnId="{C8D597E8-61B6-45C1-8426-40A9E455007A}">
      <dgm:prSet/>
      <dgm:spPr/>
      <dgm:t>
        <a:bodyPr/>
        <a:lstStyle/>
        <a:p>
          <a:endParaRPr lang="en-GB"/>
        </a:p>
      </dgm:t>
    </dgm:pt>
    <dgm:pt modelId="{A05750A4-D5DE-4CBD-9C05-CA22603738D2}" type="sibTrans" cxnId="{C8D597E8-61B6-45C1-8426-40A9E455007A}">
      <dgm:prSet/>
      <dgm:spPr/>
      <dgm:t>
        <a:bodyPr/>
        <a:lstStyle/>
        <a:p>
          <a:endParaRPr lang="en-GB"/>
        </a:p>
      </dgm:t>
    </dgm:pt>
    <dgm:pt modelId="{889E0B58-277C-4E6B-A79D-5D385A80A394}">
      <dgm:prSet phldrT="[Text]" custT="1"/>
      <dgm:spPr/>
      <dgm:t>
        <a:bodyPr/>
        <a:lstStyle/>
        <a:p>
          <a:r>
            <a:rPr lang="en-GB" sz="1800" dirty="0"/>
            <a:t>Financing  </a:t>
          </a:r>
        </a:p>
      </dgm:t>
    </dgm:pt>
    <dgm:pt modelId="{F89AB959-2D57-45B3-A5DD-F933641D09F6}" type="parTrans" cxnId="{2EF09282-11C2-4C5F-A295-734F2BA9C71D}">
      <dgm:prSet/>
      <dgm:spPr/>
      <dgm:t>
        <a:bodyPr/>
        <a:lstStyle/>
        <a:p>
          <a:endParaRPr lang="en-GB"/>
        </a:p>
      </dgm:t>
    </dgm:pt>
    <dgm:pt modelId="{821D4E16-877D-4C0C-99B7-68F51CFAA55E}" type="sibTrans" cxnId="{2EF09282-11C2-4C5F-A295-734F2BA9C71D}">
      <dgm:prSet/>
      <dgm:spPr/>
      <dgm:t>
        <a:bodyPr/>
        <a:lstStyle/>
        <a:p>
          <a:endParaRPr lang="en-GB"/>
        </a:p>
      </dgm:t>
    </dgm:pt>
    <dgm:pt modelId="{165757B6-A079-4164-9049-C6B9A7E400E0}">
      <dgm:prSet phldrT="[Text]" custT="1"/>
      <dgm:spPr/>
      <dgm:t>
        <a:bodyPr/>
        <a:lstStyle/>
        <a:p>
          <a:r>
            <a:rPr lang="en-GB" sz="1800" dirty="0"/>
            <a:t>Good referral systems and easy navigation through the system for other services</a:t>
          </a:r>
        </a:p>
      </dgm:t>
    </dgm:pt>
    <dgm:pt modelId="{D2B44421-B03D-48AA-AEA4-86A65EA28140}" type="parTrans" cxnId="{05EFD84C-7187-46DC-A874-96B1E4C6E0B4}">
      <dgm:prSet/>
      <dgm:spPr/>
      <dgm:t>
        <a:bodyPr/>
        <a:lstStyle/>
        <a:p>
          <a:endParaRPr lang="en-GB"/>
        </a:p>
      </dgm:t>
    </dgm:pt>
    <dgm:pt modelId="{C25CCA12-D909-45B2-8E33-F925C64B1F13}" type="sibTrans" cxnId="{05EFD84C-7187-46DC-A874-96B1E4C6E0B4}">
      <dgm:prSet/>
      <dgm:spPr/>
      <dgm:t>
        <a:bodyPr/>
        <a:lstStyle/>
        <a:p>
          <a:endParaRPr lang="en-GB"/>
        </a:p>
      </dgm:t>
    </dgm:pt>
    <dgm:pt modelId="{A7C9C2D8-D3EE-48FF-B196-2B151FEEC402}">
      <dgm:prSet custT="1"/>
      <dgm:spPr/>
      <dgm:t>
        <a:bodyPr/>
        <a:lstStyle/>
        <a:p>
          <a:r>
            <a:rPr lang="en-GB" sz="1800" dirty="0"/>
            <a:t>Meaningful engagement of vulnerable populations is critical</a:t>
          </a:r>
        </a:p>
      </dgm:t>
    </dgm:pt>
    <dgm:pt modelId="{33F2770C-988C-4F4B-A7A6-E4C2A17656F0}" type="parTrans" cxnId="{7FC13F65-1095-4558-BD85-CBF05E228E77}">
      <dgm:prSet/>
      <dgm:spPr/>
      <dgm:t>
        <a:bodyPr/>
        <a:lstStyle/>
        <a:p>
          <a:endParaRPr lang="en-GB"/>
        </a:p>
      </dgm:t>
    </dgm:pt>
    <dgm:pt modelId="{B930D7F7-A17F-4B7F-9E72-C23D97A135E5}" type="sibTrans" cxnId="{7FC13F65-1095-4558-BD85-CBF05E228E77}">
      <dgm:prSet/>
      <dgm:spPr/>
      <dgm:t>
        <a:bodyPr/>
        <a:lstStyle/>
        <a:p>
          <a:endParaRPr lang="en-GB"/>
        </a:p>
      </dgm:t>
    </dgm:pt>
    <dgm:pt modelId="{2F5CD9FE-D77A-4D4F-B533-638D0C32A29E}" type="pres">
      <dgm:prSet presAssocID="{3BC480BF-04D7-412B-9FA1-238FD89F1C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0834274-83C1-43D1-9522-E59716E2AEAC}" type="pres">
      <dgm:prSet presAssocID="{7214726C-8EB4-497D-937D-220D0C12B397}" presName="linNode" presStyleCnt="0"/>
      <dgm:spPr/>
    </dgm:pt>
    <dgm:pt modelId="{3D397EC3-AEF2-4F75-9AF6-07733B7F5C25}" type="pres">
      <dgm:prSet presAssocID="{7214726C-8EB4-497D-937D-220D0C12B39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2E5537-1D60-42B8-A97A-DB64823412B2}" type="pres">
      <dgm:prSet presAssocID="{7214726C-8EB4-497D-937D-220D0C12B39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B238F73-C5B8-41BF-8750-59F4F84A6035}" type="pres">
      <dgm:prSet presAssocID="{118FCC5C-5B5B-41C8-A894-63078A314D9F}" presName="sp" presStyleCnt="0"/>
      <dgm:spPr/>
    </dgm:pt>
    <dgm:pt modelId="{C319C441-A9D6-4D1F-BB70-84810D0EA82F}" type="pres">
      <dgm:prSet presAssocID="{3B79968E-6644-4C57-A960-E5E7A34F147D}" presName="linNode" presStyleCnt="0"/>
      <dgm:spPr/>
    </dgm:pt>
    <dgm:pt modelId="{989451B3-8128-4B96-9DEB-2C202921C92C}" type="pres">
      <dgm:prSet presAssocID="{3B79968E-6644-4C57-A960-E5E7A34F147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8E368E0-1888-47D3-81B7-03C6CBAE2E56}" type="pres">
      <dgm:prSet presAssocID="{3B79968E-6644-4C57-A960-E5E7A34F147D}" presName="descendantText" presStyleLbl="alignAccFollowNode1" presStyleIdx="1" presStyleCnt="4" custScaleY="1507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255629-7576-4172-9254-D8E8DEFA345C}" type="pres">
      <dgm:prSet presAssocID="{752ED0A2-344A-40F7-8C0D-86C1DD20165E}" presName="sp" presStyleCnt="0"/>
      <dgm:spPr/>
    </dgm:pt>
    <dgm:pt modelId="{2C98CD22-DF48-4097-A499-65BB01F8B01A}" type="pres">
      <dgm:prSet presAssocID="{5CA1D54A-05BA-49FF-A533-06772C46AFED}" presName="linNode" presStyleCnt="0"/>
      <dgm:spPr/>
    </dgm:pt>
    <dgm:pt modelId="{EC818687-CAAE-485F-A1C5-6F79021D19AA}" type="pres">
      <dgm:prSet presAssocID="{5CA1D54A-05BA-49FF-A533-06772C46AFED}" presName="parentText" presStyleLbl="node1" presStyleIdx="2" presStyleCnt="4" custScaleY="6698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A700E0-8B7D-4BAE-87B2-03685C1E8E33}" type="pres">
      <dgm:prSet presAssocID="{5CA1D54A-05BA-49FF-A533-06772C46AFE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6E41738-4C01-425F-9DC8-EA94EEAF4D15}" type="pres">
      <dgm:prSet presAssocID="{4B1E5F6B-4B41-4C60-A4D6-B9ADDB81B7A1}" presName="sp" presStyleCnt="0"/>
      <dgm:spPr/>
    </dgm:pt>
    <dgm:pt modelId="{7E960C1B-0ACC-4848-A003-B225C7BACC79}" type="pres">
      <dgm:prSet presAssocID="{8C1533C5-5661-4FEA-9743-E98A799833D7}" presName="linNode" presStyleCnt="0"/>
      <dgm:spPr/>
    </dgm:pt>
    <dgm:pt modelId="{6CCBBBFB-C55D-4976-924D-606D3B9EEC45}" type="pres">
      <dgm:prSet presAssocID="{8C1533C5-5661-4FEA-9743-E98A799833D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D369162-F825-4B6A-9A99-2998286A53E2}" type="pres">
      <dgm:prSet presAssocID="{8C1533C5-5661-4FEA-9743-E98A799833D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951FC04-A817-47BC-9BDE-5438B4D06AC2}" srcId="{8C1533C5-5661-4FEA-9743-E98A799833D7}" destId="{2121845E-C727-42B1-9561-AC6397725669}" srcOrd="0" destOrd="0" parTransId="{D191FB3D-3D21-4E26-8415-FA3C4692E6DC}" sibTransId="{209E125B-66DA-4B66-9844-B63E20BADAAA}"/>
    <dgm:cxn modelId="{EEF19438-7414-4999-8EF3-E60D3EE6891A}" srcId="{3B79968E-6644-4C57-A960-E5E7A34F147D}" destId="{D3D69E77-0071-4A0B-B0F8-EB41F24B4B9B}" srcOrd="2" destOrd="0" parTransId="{1A870F9E-57E3-4B8B-AEEC-C4948A6F3D64}" sibTransId="{DF0FF1C4-16E6-48D5-829A-2DEF04070928}"/>
    <dgm:cxn modelId="{05EFD84C-7187-46DC-A874-96B1E4C6E0B4}" srcId="{5CA1D54A-05BA-49FF-A533-06772C46AFED}" destId="{165757B6-A079-4164-9049-C6B9A7E400E0}" srcOrd="1" destOrd="0" parTransId="{D2B44421-B03D-48AA-AEA4-86A65EA28140}" sibTransId="{C25CCA12-D909-45B2-8E33-F925C64B1F13}"/>
    <dgm:cxn modelId="{4E7A0628-D8AD-4B43-966B-04905BFA0958}" type="presOf" srcId="{43556CB0-87B2-48D4-A359-E504FAA553DD}" destId="{58E368E0-1888-47D3-81B7-03C6CBAE2E56}" srcOrd="0" destOrd="0" presId="urn:microsoft.com/office/officeart/2005/8/layout/vList5"/>
    <dgm:cxn modelId="{C8D597E8-61B6-45C1-8426-40A9E455007A}" srcId="{3B79968E-6644-4C57-A960-E5E7A34F147D}" destId="{4DF3F8FA-90BE-47A7-B241-267D98F42623}" srcOrd="3" destOrd="0" parTransId="{B06061F2-A62A-4FC9-AB91-A5F2C1271249}" sibTransId="{A05750A4-D5DE-4CBD-9C05-CA22603738D2}"/>
    <dgm:cxn modelId="{DCB8B6F5-A07B-4F06-B2CB-C038ED41A92D}" type="presOf" srcId="{659A1F84-7E0E-4B9C-9CDE-7EA94F94D42D}" destId="{92A700E0-8B7D-4BAE-87B2-03685C1E8E33}" srcOrd="0" destOrd="0" presId="urn:microsoft.com/office/officeart/2005/8/layout/vList5"/>
    <dgm:cxn modelId="{F5A6806B-792E-4F3C-AA2E-2491071B3354}" type="presOf" srcId="{2121845E-C727-42B1-9561-AC6397725669}" destId="{1D369162-F825-4B6A-9A99-2998286A53E2}" srcOrd="0" destOrd="0" presId="urn:microsoft.com/office/officeart/2005/8/layout/vList5"/>
    <dgm:cxn modelId="{87750ACF-AA6A-47D5-969B-3B3706C1EC03}" type="presOf" srcId="{A7C9C2D8-D3EE-48FF-B196-2B151FEEC402}" destId="{1D369162-F825-4B6A-9A99-2998286A53E2}" srcOrd="0" destOrd="1" presId="urn:microsoft.com/office/officeart/2005/8/layout/vList5"/>
    <dgm:cxn modelId="{66BA493B-1337-4308-A321-D4E1B6A7E656}" srcId="{3BC480BF-04D7-412B-9FA1-238FD89F1CB8}" destId="{5CA1D54A-05BA-49FF-A533-06772C46AFED}" srcOrd="2" destOrd="0" parTransId="{7FF46D63-0AC4-472C-89E1-6B416491B1F7}" sibTransId="{4B1E5F6B-4B41-4C60-A4D6-B9ADDB81B7A1}"/>
    <dgm:cxn modelId="{DD25984D-F631-4456-A389-AD0FAB38C6E7}" type="presOf" srcId="{CE53C267-2864-447B-BF60-2B5FBD6D2040}" destId="{152E5537-1D60-42B8-A97A-DB64823412B2}" srcOrd="0" destOrd="1" presId="urn:microsoft.com/office/officeart/2005/8/layout/vList5"/>
    <dgm:cxn modelId="{8F2C13DA-62AE-4A68-BA88-893F0FF72037}" srcId="{7214726C-8EB4-497D-937D-220D0C12B397}" destId="{CE53C267-2864-447B-BF60-2B5FBD6D2040}" srcOrd="1" destOrd="0" parTransId="{F1BCE30E-4752-4F23-9552-1A4D2458D154}" sibTransId="{3DBE8414-F393-4E8C-AFBC-C73F968AC72E}"/>
    <dgm:cxn modelId="{19C435F6-2712-4CDD-A66D-D398B1FD1942}" srcId="{3BC480BF-04D7-412B-9FA1-238FD89F1CB8}" destId="{8C1533C5-5661-4FEA-9743-E98A799833D7}" srcOrd="3" destOrd="0" parTransId="{6F5808E1-D8A9-465B-AF24-5D082D634848}" sibTransId="{F4132669-49BE-4345-964E-378148E8B930}"/>
    <dgm:cxn modelId="{EE0EB64A-25E8-4AEB-85F3-A8BC6D246B91}" srcId="{3B79968E-6644-4C57-A960-E5E7A34F147D}" destId="{E38F4186-2E38-4E94-B2D0-9B15A0BCE78B}" srcOrd="1" destOrd="0" parTransId="{FDD549A2-11AA-4A1E-AEC7-88C940504E1F}" sibTransId="{33E57328-23B7-46EA-AC49-A8B6182C15F6}"/>
    <dgm:cxn modelId="{565AA6C7-0DE4-4EC9-9EB7-EBCA0E79172C}" type="presOf" srcId="{E38F4186-2E38-4E94-B2D0-9B15A0BCE78B}" destId="{58E368E0-1888-47D3-81B7-03C6CBAE2E56}" srcOrd="0" destOrd="1" presId="urn:microsoft.com/office/officeart/2005/8/layout/vList5"/>
    <dgm:cxn modelId="{525703D3-A5A6-4833-BDD5-A590B6E362D4}" srcId="{7214726C-8EB4-497D-937D-220D0C12B397}" destId="{DAAE3665-069B-4609-B392-648090EF55D6}" srcOrd="0" destOrd="0" parTransId="{4DF663DC-4F03-4A20-811C-14624C08B4C4}" sibTransId="{B6313A66-64C0-4D98-8AFF-CC5DF3D13423}"/>
    <dgm:cxn modelId="{0B8B8F00-919F-41BC-9601-0ED972B09141}" srcId="{5CA1D54A-05BA-49FF-A533-06772C46AFED}" destId="{659A1F84-7E0E-4B9C-9CDE-7EA94F94D42D}" srcOrd="0" destOrd="0" parTransId="{3B778D00-2336-4FB2-89EC-5C070775CF42}" sibTransId="{44215C27-ADF5-497B-9945-498BD0785EDB}"/>
    <dgm:cxn modelId="{C3D6C22D-C982-453E-A6FB-7C787D1E9328}" srcId="{3B79968E-6644-4C57-A960-E5E7A34F147D}" destId="{43556CB0-87B2-48D4-A359-E504FAA553DD}" srcOrd="0" destOrd="0" parTransId="{C08C8F8A-CD7D-420E-9067-270EA54FE1FE}" sibTransId="{18D2B7B0-CF9D-4A33-94E1-0FD51E85D852}"/>
    <dgm:cxn modelId="{62735A03-77B8-4E79-91E9-AD18C853E52A}" type="presOf" srcId="{3BC480BF-04D7-412B-9FA1-238FD89F1CB8}" destId="{2F5CD9FE-D77A-4D4F-B533-638D0C32A29E}" srcOrd="0" destOrd="0" presId="urn:microsoft.com/office/officeart/2005/8/layout/vList5"/>
    <dgm:cxn modelId="{7FC13F65-1095-4558-BD85-CBF05E228E77}" srcId="{8C1533C5-5661-4FEA-9743-E98A799833D7}" destId="{A7C9C2D8-D3EE-48FF-B196-2B151FEEC402}" srcOrd="1" destOrd="0" parTransId="{33F2770C-988C-4F4B-A7A6-E4C2A17656F0}" sibTransId="{B930D7F7-A17F-4B7F-9E72-C23D97A135E5}"/>
    <dgm:cxn modelId="{A1815171-9BAD-4E7B-AF26-405DB9EE22F2}" type="presOf" srcId="{889E0B58-277C-4E6B-A79D-5D385A80A394}" destId="{58E368E0-1888-47D3-81B7-03C6CBAE2E56}" srcOrd="0" destOrd="4" presId="urn:microsoft.com/office/officeart/2005/8/layout/vList5"/>
    <dgm:cxn modelId="{587A25E3-0EF2-4673-9651-7EAE44E4C62E}" srcId="{3BC480BF-04D7-412B-9FA1-238FD89F1CB8}" destId="{7214726C-8EB4-497D-937D-220D0C12B397}" srcOrd="0" destOrd="0" parTransId="{3E0084F5-29FD-4A85-86D6-F73FA2E8286E}" sibTransId="{118FCC5C-5B5B-41C8-A894-63078A314D9F}"/>
    <dgm:cxn modelId="{8782A660-C172-4C16-BEE8-0F227FC42585}" type="presOf" srcId="{165757B6-A079-4164-9049-C6B9A7E400E0}" destId="{92A700E0-8B7D-4BAE-87B2-03685C1E8E33}" srcOrd="0" destOrd="1" presId="urn:microsoft.com/office/officeart/2005/8/layout/vList5"/>
    <dgm:cxn modelId="{6DC44C1A-1C76-4892-91E3-E6BD22E16F3A}" type="presOf" srcId="{8C1533C5-5661-4FEA-9743-E98A799833D7}" destId="{6CCBBBFB-C55D-4976-924D-606D3B9EEC45}" srcOrd="0" destOrd="0" presId="urn:microsoft.com/office/officeart/2005/8/layout/vList5"/>
    <dgm:cxn modelId="{119D9736-8FEB-4B48-ACDC-D6CDE3B21C4F}" type="presOf" srcId="{D3D69E77-0071-4A0B-B0F8-EB41F24B4B9B}" destId="{58E368E0-1888-47D3-81B7-03C6CBAE2E56}" srcOrd="0" destOrd="2" presId="urn:microsoft.com/office/officeart/2005/8/layout/vList5"/>
    <dgm:cxn modelId="{967AFA2D-E773-40C4-AF36-8E10F9811C18}" srcId="{3BC480BF-04D7-412B-9FA1-238FD89F1CB8}" destId="{3B79968E-6644-4C57-A960-E5E7A34F147D}" srcOrd="1" destOrd="0" parTransId="{4DD0C074-C891-4290-A4D4-5D22F65F1698}" sibTransId="{752ED0A2-344A-40F7-8C0D-86C1DD20165E}"/>
    <dgm:cxn modelId="{3D95A7B0-1330-40CB-9005-15F48EC00A5F}" type="presOf" srcId="{5CA1D54A-05BA-49FF-A533-06772C46AFED}" destId="{EC818687-CAAE-485F-A1C5-6F79021D19AA}" srcOrd="0" destOrd="0" presId="urn:microsoft.com/office/officeart/2005/8/layout/vList5"/>
    <dgm:cxn modelId="{B52CC773-04CF-4693-86E5-F9A74727465B}" type="presOf" srcId="{7214726C-8EB4-497D-937D-220D0C12B397}" destId="{3D397EC3-AEF2-4F75-9AF6-07733B7F5C25}" srcOrd="0" destOrd="0" presId="urn:microsoft.com/office/officeart/2005/8/layout/vList5"/>
    <dgm:cxn modelId="{CD18DF1A-722B-4F45-9562-92C83D2E7BBC}" type="presOf" srcId="{DAAE3665-069B-4609-B392-648090EF55D6}" destId="{152E5537-1D60-42B8-A97A-DB64823412B2}" srcOrd="0" destOrd="0" presId="urn:microsoft.com/office/officeart/2005/8/layout/vList5"/>
    <dgm:cxn modelId="{4D9BC4C4-294A-4115-8E14-0DB439E28C4F}" type="presOf" srcId="{3B79968E-6644-4C57-A960-E5E7A34F147D}" destId="{989451B3-8128-4B96-9DEB-2C202921C92C}" srcOrd="0" destOrd="0" presId="urn:microsoft.com/office/officeart/2005/8/layout/vList5"/>
    <dgm:cxn modelId="{2EF09282-11C2-4C5F-A295-734F2BA9C71D}" srcId="{3B79968E-6644-4C57-A960-E5E7A34F147D}" destId="{889E0B58-277C-4E6B-A79D-5D385A80A394}" srcOrd="4" destOrd="0" parTransId="{F89AB959-2D57-45B3-A5DD-F933641D09F6}" sibTransId="{821D4E16-877D-4C0C-99B7-68F51CFAA55E}"/>
    <dgm:cxn modelId="{3A2CDF77-7A8C-4420-943E-BD8D8E0517E7}" type="presOf" srcId="{4DF3F8FA-90BE-47A7-B241-267D98F42623}" destId="{58E368E0-1888-47D3-81B7-03C6CBAE2E56}" srcOrd="0" destOrd="3" presId="urn:microsoft.com/office/officeart/2005/8/layout/vList5"/>
    <dgm:cxn modelId="{62090260-4340-4E37-9097-2237630D6359}" type="presParOf" srcId="{2F5CD9FE-D77A-4D4F-B533-638D0C32A29E}" destId="{E0834274-83C1-43D1-9522-E59716E2AEAC}" srcOrd="0" destOrd="0" presId="urn:microsoft.com/office/officeart/2005/8/layout/vList5"/>
    <dgm:cxn modelId="{96F62E74-E59E-4AF6-8F7D-99C138625B49}" type="presParOf" srcId="{E0834274-83C1-43D1-9522-E59716E2AEAC}" destId="{3D397EC3-AEF2-4F75-9AF6-07733B7F5C25}" srcOrd="0" destOrd="0" presId="urn:microsoft.com/office/officeart/2005/8/layout/vList5"/>
    <dgm:cxn modelId="{8D8C722E-D37C-46B4-ACE7-91C7D92E2DDE}" type="presParOf" srcId="{E0834274-83C1-43D1-9522-E59716E2AEAC}" destId="{152E5537-1D60-42B8-A97A-DB64823412B2}" srcOrd="1" destOrd="0" presId="urn:microsoft.com/office/officeart/2005/8/layout/vList5"/>
    <dgm:cxn modelId="{3A6AB4C7-68F6-4AD2-88C2-2361853F752B}" type="presParOf" srcId="{2F5CD9FE-D77A-4D4F-B533-638D0C32A29E}" destId="{2B238F73-C5B8-41BF-8750-59F4F84A6035}" srcOrd="1" destOrd="0" presId="urn:microsoft.com/office/officeart/2005/8/layout/vList5"/>
    <dgm:cxn modelId="{729A0673-9E33-46E3-AFB0-9157DF199DD1}" type="presParOf" srcId="{2F5CD9FE-D77A-4D4F-B533-638D0C32A29E}" destId="{C319C441-A9D6-4D1F-BB70-84810D0EA82F}" srcOrd="2" destOrd="0" presId="urn:microsoft.com/office/officeart/2005/8/layout/vList5"/>
    <dgm:cxn modelId="{BB00B386-938B-41E9-ABC1-21781A5D0354}" type="presParOf" srcId="{C319C441-A9D6-4D1F-BB70-84810D0EA82F}" destId="{989451B3-8128-4B96-9DEB-2C202921C92C}" srcOrd="0" destOrd="0" presId="urn:microsoft.com/office/officeart/2005/8/layout/vList5"/>
    <dgm:cxn modelId="{D87C3DBC-8450-4831-AD4D-7E63A5F1AA1A}" type="presParOf" srcId="{C319C441-A9D6-4D1F-BB70-84810D0EA82F}" destId="{58E368E0-1888-47D3-81B7-03C6CBAE2E56}" srcOrd="1" destOrd="0" presId="urn:microsoft.com/office/officeart/2005/8/layout/vList5"/>
    <dgm:cxn modelId="{32958DE4-677F-4C65-A80E-4A7139FFCA79}" type="presParOf" srcId="{2F5CD9FE-D77A-4D4F-B533-638D0C32A29E}" destId="{EC255629-7576-4172-9254-D8E8DEFA345C}" srcOrd="3" destOrd="0" presId="urn:microsoft.com/office/officeart/2005/8/layout/vList5"/>
    <dgm:cxn modelId="{FD988161-FBE0-4510-A112-604FBE1CA616}" type="presParOf" srcId="{2F5CD9FE-D77A-4D4F-B533-638D0C32A29E}" destId="{2C98CD22-DF48-4097-A499-65BB01F8B01A}" srcOrd="4" destOrd="0" presId="urn:microsoft.com/office/officeart/2005/8/layout/vList5"/>
    <dgm:cxn modelId="{E3E492B6-6463-4ED0-8542-746E9B7D3614}" type="presParOf" srcId="{2C98CD22-DF48-4097-A499-65BB01F8B01A}" destId="{EC818687-CAAE-485F-A1C5-6F79021D19AA}" srcOrd="0" destOrd="0" presId="urn:microsoft.com/office/officeart/2005/8/layout/vList5"/>
    <dgm:cxn modelId="{67F6240F-9775-4DD6-8B18-6362F5064C91}" type="presParOf" srcId="{2C98CD22-DF48-4097-A499-65BB01F8B01A}" destId="{92A700E0-8B7D-4BAE-87B2-03685C1E8E33}" srcOrd="1" destOrd="0" presId="urn:microsoft.com/office/officeart/2005/8/layout/vList5"/>
    <dgm:cxn modelId="{77FD0E9A-FDE7-459E-B83C-B2BDF6D8BD4F}" type="presParOf" srcId="{2F5CD9FE-D77A-4D4F-B533-638D0C32A29E}" destId="{06E41738-4C01-425F-9DC8-EA94EEAF4D15}" srcOrd="5" destOrd="0" presId="urn:microsoft.com/office/officeart/2005/8/layout/vList5"/>
    <dgm:cxn modelId="{6130F92D-322D-4AE5-901B-748E541D285D}" type="presParOf" srcId="{2F5CD9FE-D77A-4D4F-B533-638D0C32A29E}" destId="{7E960C1B-0ACC-4848-A003-B225C7BACC79}" srcOrd="6" destOrd="0" presId="urn:microsoft.com/office/officeart/2005/8/layout/vList5"/>
    <dgm:cxn modelId="{F37D06D3-6112-4818-A5FF-87882F51AA1D}" type="presParOf" srcId="{7E960C1B-0ACC-4848-A003-B225C7BACC79}" destId="{6CCBBBFB-C55D-4976-924D-606D3B9EEC45}" srcOrd="0" destOrd="0" presId="urn:microsoft.com/office/officeart/2005/8/layout/vList5"/>
    <dgm:cxn modelId="{E4FC6849-7160-4BC2-AB4E-798DE4AB2C06}" type="presParOf" srcId="{7E960C1B-0ACC-4848-A003-B225C7BACC79}" destId="{1D369162-F825-4B6A-9A99-2998286A53E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E5537-1D60-42B8-A97A-DB64823412B2}">
      <dsp:nvSpPr>
        <dsp:cNvPr id="0" name=""/>
        <dsp:cNvSpPr/>
      </dsp:nvSpPr>
      <dsp:spPr>
        <a:xfrm rot="5400000">
          <a:off x="4775702" y="-1846296"/>
          <a:ext cx="1025129" cy="497719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solidFill>
                <a:srgbClr val="FF0000"/>
              </a:solidFill>
            </a:rPr>
            <a:t>Conducive policy and program environment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Program management for execution</a:t>
          </a:r>
        </a:p>
      </dsp:txBody>
      <dsp:txXfrm rot="-5400000">
        <a:off x="2799671" y="179778"/>
        <a:ext cx="4927149" cy="925043"/>
      </dsp:txXfrm>
    </dsp:sp>
    <dsp:sp modelId="{3D397EC3-AEF2-4F75-9AF6-07733B7F5C25}">
      <dsp:nvSpPr>
        <dsp:cNvPr id="0" name=""/>
        <dsp:cNvSpPr/>
      </dsp:nvSpPr>
      <dsp:spPr>
        <a:xfrm>
          <a:off x="0" y="1593"/>
          <a:ext cx="2799671" cy="12814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Harmonisation of policy and programme management</a:t>
          </a:r>
        </a:p>
      </dsp:txBody>
      <dsp:txXfrm>
        <a:off x="62553" y="64146"/>
        <a:ext cx="2674565" cy="1156305"/>
      </dsp:txXfrm>
    </dsp:sp>
    <dsp:sp modelId="{58E368E0-1888-47D3-81B7-03C6CBAE2E56}">
      <dsp:nvSpPr>
        <dsp:cNvPr id="0" name=""/>
        <dsp:cNvSpPr/>
      </dsp:nvSpPr>
      <dsp:spPr>
        <a:xfrm rot="5400000">
          <a:off x="4510483" y="-366470"/>
          <a:ext cx="1545239" cy="4972332"/>
        </a:xfrm>
        <a:prstGeom prst="round2SameRect">
          <a:avLst/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Health information system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Laboratory and diagnostic services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Procurement and supply management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solidFill>
                <a:srgbClr val="FF0000"/>
              </a:solidFill>
            </a:rPr>
            <a:t>Health workforce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Financing  </a:t>
          </a:r>
        </a:p>
      </dsp:txBody>
      <dsp:txXfrm rot="-5400000">
        <a:off x="2796937" y="1422508"/>
        <a:ext cx="4896900" cy="1394375"/>
      </dsp:txXfrm>
    </dsp:sp>
    <dsp:sp modelId="{989451B3-8128-4B96-9DEB-2C202921C92C}">
      <dsp:nvSpPr>
        <dsp:cNvPr id="0" name=""/>
        <dsp:cNvSpPr/>
      </dsp:nvSpPr>
      <dsp:spPr>
        <a:xfrm>
          <a:off x="0" y="1478989"/>
          <a:ext cx="2796936" cy="1281411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Alignment of critical components of health system </a:t>
          </a:r>
        </a:p>
      </dsp:txBody>
      <dsp:txXfrm>
        <a:off x="62553" y="1541542"/>
        <a:ext cx="2671830" cy="1156305"/>
      </dsp:txXfrm>
    </dsp:sp>
    <dsp:sp modelId="{92A700E0-8B7D-4BAE-87B2-03685C1E8E33}">
      <dsp:nvSpPr>
        <dsp:cNvPr id="0" name=""/>
        <dsp:cNvSpPr/>
      </dsp:nvSpPr>
      <dsp:spPr>
        <a:xfrm rot="5400000">
          <a:off x="4775702" y="980354"/>
          <a:ext cx="1025129" cy="4977192"/>
        </a:xfrm>
        <a:prstGeom prst="round2SameRect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solidFill>
                <a:srgbClr val="FF0000"/>
              </a:solidFill>
            </a:rPr>
            <a:t>Provision of integrated TB and HIV services at the same place and time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Good referral systems and easy navigation through the system for other services</a:t>
          </a:r>
        </a:p>
      </dsp:txBody>
      <dsp:txXfrm rot="-5400000">
        <a:off x="2799671" y="3006429"/>
        <a:ext cx="4927149" cy="925043"/>
      </dsp:txXfrm>
    </dsp:sp>
    <dsp:sp modelId="{EC818687-CAAE-485F-A1C5-6F79021D19AA}">
      <dsp:nvSpPr>
        <dsp:cNvPr id="0" name=""/>
        <dsp:cNvSpPr/>
      </dsp:nvSpPr>
      <dsp:spPr>
        <a:xfrm>
          <a:off x="0" y="3039774"/>
          <a:ext cx="2799671" cy="858353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Integrated TB and HIV services </a:t>
          </a:r>
        </a:p>
      </dsp:txBody>
      <dsp:txXfrm>
        <a:off x="41901" y="3081675"/>
        <a:ext cx="2715869" cy="774551"/>
      </dsp:txXfrm>
    </dsp:sp>
    <dsp:sp modelId="{1D369162-F825-4B6A-9A99-2998286A53E2}">
      <dsp:nvSpPr>
        <dsp:cNvPr id="0" name=""/>
        <dsp:cNvSpPr/>
      </dsp:nvSpPr>
      <dsp:spPr>
        <a:xfrm rot="5400000">
          <a:off x="4775702" y="2197695"/>
          <a:ext cx="1025129" cy="4977192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kern="1200" dirty="0">
              <a:solidFill>
                <a:srgbClr val="FF0000"/>
              </a:solidFill>
            </a:rPr>
            <a:t>Integrated delivery of community based TB and HIV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/>
            <a:t>Meaningful engagement of vulnerable populations is critical</a:t>
          </a:r>
        </a:p>
      </dsp:txBody>
      <dsp:txXfrm rot="-5400000">
        <a:off x="2799671" y="4223770"/>
        <a:ext cx="4927149" cy="925043"/>
      </dsp:txXfrm>
    </dsp:sp>
    <dsp:sp modelId="{6CCBBBFB-C55D-4976-924D-606D3B9EEC45}">
      <dsp:nvSpPr>
        <dsp:cNvPr id="0" name=""/>
        <dsp:cNvSpPr/>
      </dsp:nvSpPr>
      <dsp:spPr>
        <a:xfrm>
          <a:off x="0" y="4045586"/>
          <a:ext cx="2799671" cy="1281411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Community system strengthening </a:t>
          </a:r>
        </a:p>
      </dsp:txBody>
      <dsp:txXfrm>
        <a:off x="62553" y="4108139"/>
        <a:ext cx="2674565" cy="1156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2EC8B-EBF4-8A44-AE82-203881475F34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4F525-1C05-5840-8180-50CE6C68B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06DA3-59B1-48FC-9A94-8DA71D903E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96DAC-A477-4A96-BB82-8A7B88D940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0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93C20-9AB7-0E46-A9E2-600427C3D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0D5662-62C4-8948-BBD5-23C3B0A4D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67EEC5-3CA9-3345-922C-A4EA3E7B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2E507B-6595-3A45-A24D-60C9A276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907538-952D-9D45-AAC9-C75DBC3F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7D438-1B92-6A49-8419-7712AE1D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EF6788-9277-4040-B9B7-C1BA5E674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CD420-5FA2-2A41-8B4E-06E63507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1A9F72-74B8-3B42-8AB8-D2D7AB04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F1340E-67D5-FE4E-AD61-3E613742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4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CC86699-9257-D44D-9B37-27A46F996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752421-D3A7-CB42-B020-4DC484B64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676F84-5892-9B4D-AA29-E6B691DA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36D239-34F3-3743-ABE8-0E505E82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84A8C5-C8A4-EA43-A9B6-0E3D615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379236"/>
            <a:ext cx="10593238" cy="61407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661103" y="2268311"/>
            <a:ext cx="3396343" cy="214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16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A4BEE-BF09-C04E-82C4-9CC5B41B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31A9B2-8672-C849-835A-CD025EB19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451C4-5652-F14D-8F00-2D14F9D2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BD6D3F-0A8C-0D4F-8A37-EA02B3BA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00B5B7-D635-8248-888E-90C17EE9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CB444-A39D-1B4A-9C65-DD221ED8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27019-360A-E44A-9D0F-54B6852A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86B09B-B7DC-6B4E-AE17-EA34BA88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C5361-05B7-A749-9B65-1B0E8E67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690E7-4D85-4C48-AF01-6EB152D2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2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320C1-27B5-8E41-91DE-E2059178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A50C6F-CC84-6943-A858-E018059AE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2E7D0F-3419-2C4A-AAA0-B2F1F828E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92D419-26CC-1A47-BEC7-B7D7DD7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902639-44FC-054A-98DC-6A4649DD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A4729E-3904-B14C-8F13-EB002F77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91386-D2F8-9244-BAA1-B2CE7814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59356E-AA09-A04F-9CE5-CE6E82742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987D8C-AF6C-5E48-9DBA-053F3D83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B3BBB-0593-3A49-B575-D9CCDFE33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F82FCA-187B-B346-A48C-D418B737F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6099AA-8AB3-DB42-8A1D-F4E92743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73F9A9-EDB9-DA43-9287-6280A473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ADDB50-E3E2-B547-B380-38C6B706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1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9B7ED-A89C-ED47-BEB7-7D72A584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2936AF-14A8-AC41-A625-BE2CD4C7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375F02-E336-254F-A4C6-12EB833E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EEB370-3015-7D4A-B910-59587A52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0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676497-5E91-C345-B787-D5179286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6C917A-4E68-C64B-9263-63BFFF56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9E129F-57BE-7446-AE24-374DE04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9D534-F6A5-D441-84F2-34F463CE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EEC2A-DAEA-E44A-A4C5-996E7FCF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F44EBF-44E5-7548-84FE-3CCCA735F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3B239B-92B1-4648-BD97-DEA2E141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506624-9274-A447-BD15-11264272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3FAB1E-F537-6246-B928-5F92ADEA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56278-0EBA-764B-942F-626C3B07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068BB3-F294-2E40-AEC0-7F2BD595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FD0BE1-DE73-DE4D-A9FA-B3C478217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8E566C-3073-1A43-B595-07D0E1D1E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5E5505-FF5F-F749-B05A-9D2E0FA5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06B033-2A92-9D45-9232-798997F4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A159AA-B5E6-144E-89BB-BC5E92B1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08923E-F39C-5B47-87EA-9D27681F9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6A2733-FF5C-F345-BCA1-C5A1E848B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1E50-14ED-354A-B4D3-C6B161B4EEC3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4C85D7-60E7-0141-ACC2-1D94DC1B3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A2801D-3747-1245-9E64-9C03D2BEE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0294E-0F5E-4C41-96AD-9098A289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28783758" TargetMode="External"/><Relationship Id="rId2" Type="http://schemas.openxmlformats.org/officeDocument/2006/relationships/hyperlink" Target="https://doi.org/10.1371/journal.pone.01827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ya.mlandu.k@hot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one/article?id=10.1371/journal.pone.01827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63995" y="0"/>
            <a:ext cx="64564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Nurse Led Models of Care for Patients with Drug-Resistant TB / HIV Co-Infection</a:t>
            </a:r>
            <a:endParaRPr lang="en-GB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6A5222-4344-2540-B07B-3D71959BD879}"/>
              </a:ext>
            </a:extLst>
          </p:cNvPr>
          <p:cNvSpPr txBox="1"/>
          <p:nvPr/>
        </p:nvSpPr>
        <p:spPr>
          <a:xfrm>
            <a:off x="4738257" y="2006456"/>
            <a:ext cx="54002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Ntombasekhaya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Mlandu</a:t>
            </a:r>
            <a:r>
              <a:rPr lang="en-US" dirty="0">
                <a:solidFill>
                  <a:schemeClr val="bg1"/>
                </a:solidFill>
              </a:rPr>
              <a:t>, PN, CNP, BScN, MPH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Primary Care Nurse Practitioner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Eastern Cape, South Africa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Prof. Jason E. Farley, PhD, MPH, ANP-BC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Professor &amp; Nurse Practitioner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Johns Hopkins University School of Nursing &amp; Medicine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30B294-9D06-9A43-ACC4-F22CBC7F81EE}"/>
              </a:ext>
            </a:extLst>
          </p:cNvPr>
          <p:cNvSpPr txBox="1"/>
          <p:nvPr/>
        </p:nvSpPr>
        <p:spPr>
          <a:xfrm>
            <a:off x="5572664" y="6383547"/>
            <a:ext cx="339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 No conflict of interest to report</a:t>
            </a:r>
          </a:p>
        </p:txBody>
      </p:sp>
    </p:spTree>
    <p:extLst>
      <p:ext uri="{BB962C8B-B14F-4D97-AF65-F5344CB8AC3E}">
        <p14:creationId xmlns:p14="http://schemas.microsoft.com/office/powerpoint/2010/main" val="162442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2C767-170F-6944-AA77-ECD868254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48E78D-9AFB-FF4F-8E29-FAB39D82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Farley, J. E., </a:t>
            </a:r>
            <a:r>
              <a:rPr lang="en-US" sz="2000" dirty="0" err="1"/>
              <a:t>Ndjeka</a:t>
            </a:r>
            <a:r>
              <a:rPr lang="en-US" sz="2000" dirty="0"/>
              <a:t>, N., Kelly, A. M., Whitehouse, E., Lachman, S., </a:t>
            </a:r>
            <a:r>
              <a:rPr lang="en-US" sz="2000" dirty="0" err="1"/>
              <a:t>Budhathoki</a:t>
            </a:r>
            <a:r>
              <a:rPr lang="en-US" sz="2000" dirty="0"/>
              <a:t>, C., </a:t>
            </a:r>
            <a:r>
              <a:rPr lang="en-US" sz="2000" dirty="0" err="1"/>
              <a:t>Lowensen</a:t>
            </a:r>
            <a:r>
              <a:rPr lang="en-US" sz="2000" dirty="0"/>
              <a:t>, K., </a:t>
            </a:r>
            <a:r>
              <a:rPr lang="en-US" sz="2000" dirty="0" err="1"/>
              <a:t>Bergren</a:t>
            </a:r>
            <a:r>
              <a:rPr lang="en-US" sz="2000" dirty="0"/>
              <a:t>, E., Mabuza, H., </a:t>
            </a:r>
            <a:r>
              <a:rPr lang="en-US" sz="2000" dirty="0" err="1"/>
              <a:t>Mlandu</a:t>
            </a:r>
            <a:r>
              <a:rPr lang="en-US" sz="2000" dirty="0"/>
              <a:t>, N., &amp; van der Walt, M. (2017). Evaluation of a nurse practitioner-physician task-sharing model for multidrug-resistant tuberculosis in South Africa.  </a:t>
            </a:r>
            <a:r>
              <a:rPr lang="en-US" sz="2000" i="1" dirty="0" err="1"/>
              <a:t>PLoS</a:t>
            </a:r>
            <a:r>
              <a:rPr lang="en-US" sz="2000" i="1" dirty="0"/>
              <a:t> ONE,</a:t>
            </a:r>
            <a:r>
              <a:rPr lang="en-US" sz="2000" dirty="0"/>
              <a:t> 12(8): e0182780. </a:t>
            </a:r>
            <a:r>
              <a:rPr lang="en-US" sz="2000" u="sng" dirty="0">
                <a:hlinkClick r:id="rId2"/>
              </a:rPr>
              <a:t>https://doi.org/10.1371/journal.pone.0182780</a:t>
            </a:r>
            <a:r>
              <a:rPr lang="en-US" sz="2000" dirty="0"/>
              <a:t>. PMID: </a:t>
            </a:r>
            <a:r>
              <a:rPr lang="en-US" sz="2000" u="sng" dirty="0">
                <a:hlinkClick r:id="rId3"/>
              </a:rPr>
              <a:t>28783758</a:t>
            </a:r>
            <a:r>
              <a:rPr lang="en-US" sz="2000" dirty="0"/>
              <a:t>. PMCID: </a:t>
            </a:r>
            <a:r>
              <a:rPr lang="en-US" sz="2000" u="sng" dirty="0">
                <a:hlinkClick r:id="rId3"/>
              </a:rPr>
              <a:t>5544244</a:t>
            </a:r>
            <a:r>
              <a:rPr lang="en-US" sz="2000" dirty="0"/>
              <a:t>. </a:t>
            </a:r>
          </a:p>
          <a:p>
            <a:endParaRPr lang="en-US" dirty="0"/>
          </a:p>
          <a:p>
            <a:r>
              <a:rPr lang="en-US" sz="2000" dirty="0"/>
              <a:t>Farley, J.E., </a:t>
            </a:r>
            <a:r>
              <a:rPr lang="en-US" sz="2000" dirty="0" err="1"/>
              <a:t>Heidari</a:t>
            </a:r>
            <a:r>
              <a:rPr lang="en-US" sz="2000" dirty="0"/>
              <a:t>, O., Stamper, P.D., </a:t>
            </a:r>
            <a:r>
              <a:rPr lang="en-US" sz="2000" dirty="0" err="1"/>
              <a:t>Lowensen</a:t>
            </a:r>
            <a:r>
              <a:rPr lang="en-US" sz="2000" dirty="0"/>
              <a:t>, K., </a:t>
            </a:r>
            <a:r>
              <a:rPr lang="en-US" sz="2000" dirty="0" err="1"/>
              <a:t>Budhathoki</a:t>
            </a:r>
            <a:r>
              <a:rPr lang="en-US" sz="2000" dirty="0"/>
              <a:t>, C., </a:t>
            </a:r>
            <a:r>
              <a:rPr lang="en-US" sz="2000" dirty="0" err="1"/>
              <a:t>Ndjeka</a:t>
            </a:r>
            <a:r>
              <a:rPr lang="en-US" sz="2000" dirty="0"/>
              <a:t>, N. (2020). Nurse practitioner-led MDR-TB treatment may offer a safe approach to improve access to care. AIDS2020 Virtual Global Meeting; Abstract # A-AIDS2020-07629.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46E68E-612B-FD4F-8071-667B4B46F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A57366-66EB-864E-AC46-97666979EB1C}"/>
              </a:ext>
            </a:extLst>
          </p:cNvPr>
          <p:cNvSpPr txBox="1"/>
          <p:nvPr/>
        </p:nvSpPr>
        <p:spPr>
          <a:xfrm>
            <a:off x="838200" y="5604014"/>
            <a:ext cx="7778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Email: </a:t>
            </a:r>
            <a:r>
              <a:rPr lang="en-US" sz="4000" dirty="0">
                <a:hlinkClick r:id="rId5"/>
              </a:rPr>
              <a:t>kaya.mlandu.k@hotmail.com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35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E243E9-F87D-5C45-AAC4-4BDDD7FE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BDA14-A4E1-2848-9F9E-68D1A7DF6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Mycobacterium tuberculosis</a:t>
            </a:r>
            <a:r>
              <a:rPr lang="en-US" dirty="0"/>
              <a:t> (TB) is the leading cause of death for PLWH in South Africa (SA)</a:t>
            </a:r>
          </a:p>
          <a:p>
            <a:endParaRPr lang="en-US" sz="2000" dirty="0"/>
          </a:p>
          <a:p>
            <a:r>
              <a:rPr lang="en-US" dirty="0"/>
              <a:t>Only 52% of TB/HIV co-infected individuals have successful treatment outcomes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All oral MDR-TB regimens are now standard of care throughout SA</a:t>
            </a:r>
          </a:p>
          <a:p>
            <a:endParaRPr lang="en-US" dirty="0"/>
          </a:p>
          <a:p>
            <a:r>
              <a:rPr lang="en-US" dirty="0"/>
              <a:t>Nurse initiated management is recommended by the National Department of Health, based on observational evidence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8467F2-6CEF-7E48-B4A2-89690ADAA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9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5707" y="499058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" name="Rectangle 70"/>
          <p:cNvSpPr>
            <a:spLocks/>
          </p:cNvSpPr>
          <p:nvPr/>
        </p:nvSpPr>
        <p:spPr bwMode="auto">
          <a:xfrm>
            <a:off x="6071142" y="3454127"/>
            <a:ext cx="1348522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>
              <a:defRPr/>
            </a:pPr>
            <a:r>
              <a:rPr lang="x-none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Clofazimine</a:t>
            </a:r>
          </a:p>
        </p:txBody>
      </p:sp>
      <p:sp>
        <p:nvSpPr>
          <p:cNvPr id="89" name="Rectangle 74"/>
          <p:cNvSpPr>
            <a:spLocks/>
          </p:cNvSpPr>
          <p:nvPr/>
        </p:nvSpPr>
        <p:spPr bwMode="auto">
          <a:xfrm>
            <a:off x="6071142" y="2637154"/>
            <a:ext cx="1381344" cy="2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>
              <a:defRPr/>
            </a:pPr>
            <a:r>
              <a:rPr lang="en-US" sz="1125" b="1" dirty="0" err="1"/>
              <a:t>Bedaquiline</a:t>
            </a:r>
            <a:endParaRPr lang="x-none" altLang="x-none" sz="1125" b="1" dirty="0">
              <a:solidFill>
                <a:srgbClr val="1D273B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91" name="Rectangle 12"/>
          <p:cNvSpPr>
            <a:spLocks/>
          </p:cNvSpPr>
          <p:nvPr/>
        </p:nvSpPr>
        <p:spPr bwMode="auto">
          <a:xfrm>
            <a:off x="6813862" y="2142528"/>
            <a:ext cx="1311949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x-none" altLang="x-none" sz="1600" dirty="0">
                <a:solidFill>
                  <a:srgbClr val="1D273B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Wt: 70kg</a:t>
            </a:r>
          </a:p>
        </p:txBody>
      </p:sp>
      <p:pic>
        <p:nvPicPr>
          <p:cNvPr id="95" name="Picture 25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5669" y="4027346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6" name="Picture 26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2927" y="4027346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27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9246" y="4027346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8" name="Picture 28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704" y="2956449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9" name="Picture 29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023" y="2956449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0" name="Picture 30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851" y="321954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1" name="Picture 31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9104" y="499058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" name="Picture 32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6292" y="3746544"/>
            <a:ext cx="221315" cy="1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" name="Picture 33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611" y="3746544"/>
            <a:ext cx="221315" cy="1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4" name="Picture 34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553" y="499058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5" name="Picture 35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5811" y="499058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6" name="Picture 36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131" y="499058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7" name="Picture 37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9388" y="4990582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" name="Picture 38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5180" y="3746544"/>
            <a:ext cx="221315" cy="1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9" name="Picture 40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8790" y="3473676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0" name="Picture 41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6047" y="3473676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1" name="Picture 42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611" y="3224836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4" name="Rectangle 69"/>
          <p:cNvSpPr>
            <a:spLocks/>
          </p:cNvSpPr>
          <p:nvPr/>
        </p:nvSpPr>
        <p:spPr bwMode="auto">
          <a:xfrm>
            <a:off x="6282142" y="3714777"/>
            <a:ext cx="1160028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>
              <a:defRPr/>
            </a:pPr>
            <a:r>
              <a:rPr lang="x-none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Pyrazinamide</a:t>
            </a:r>
          </a:p>
        </p:txBody>
      </p:sp>
      <p:sp>
        <p:nvSpPr>
          <p:cNvPr id="115" name="Rectangle 71"/>
          <p:cNvSpPr>
            <a:spLocks/>
          </p:cNvSpPr>
          <p:nvPr/>
        </p:nvSpPr>
        <p:spPr bwMode="auto">
          <a:xfrm>
            <a:off x="6270888" y="2903504"/>
            <a:ext cx="1160028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>
              <a:defRPr/>
            </a:pPr>
            <a:r>
              <a:rPr lang="en-US" altLang="x-none" sz="1125" dirty="0" err="1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Levo</a:t>
            </a:r>
            <a:r>
              <a:rPr lang="x-none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floxacin</a:t>
            </a:r>
          </a:p>
        </p:txBody>
      </p:sp>
      <p:sp>
        <p:nvSpPr>
          <p:cNvPr id="116" name="Rectangle 72"/>
          <p:cNvSpPr>
            <a:spLocks/>
          </p:cNvSpPr>
          <p:nvPr/>
        </p:nvSpPr>
        <p:spPr bwMode="auto">
          <a:xfrm>
            <a:off x="6275578" y="3164154"/>
            <a:ext cx="1160029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>
              <a:defRPr/>
            </a:pPr>
            <a:r>
              <a:rPr lang="en-US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Linezolid</a:t>
            </a:r>
            <a:endParaRPr lang="x-none" altLang="x-none" sz="1125" dirty="0">
              <a:solidFill>
                <a:srgbClr val="1D273B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117" name="Rectangle 73"/>
          <p:cNvSpPr>
            <a:spLocks/>
          </p:cNvSpPr>
          <p:nvPr/>
        </p:nvSpPr>
        <p:spPr bwMode="auto">
          <a:xfrm>
            <a:off x="6276515" y="4955557"/>
            <a:ext cx="1160028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>
              <a:defRPr/>
            </a:pPr>
            <a:r>
              <a:rPr lang="x-none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Pyridoxine</a:t>
            </a:r>
          </a:p>
        </p:txBody>
      </p:sp>
      <p:sp>
        <p:nvSpPr>
          <p:cNvPr id="118" name="Rectangle 75"/>
          <p:cNvSpPr>
            <a:spLocks/>
          </p:cNvSpPr>
          <p:nvPr/>
        </p:nvSpPr>
        <p:spPr bwMode="auto">
          <a:xfrm>
            <a:off x="6286832" y="3984991"/>
            <a:ext cx="1160029" cy="21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>
              <a:defRPr/>
            </a:pPr>
            <a:r>
              <a:rPr lang="x-none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Ethambutol </a:t>
            </a:r>
          </a:p>
        </p:txBody>
      </p:sp>
      <p:pic>
        <p:nvPicPr>
          <p:cNvPr id="119" name="Picture 76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1499" y="3740842"/>
            <a:ext cx="221315" cy="18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3" name="Picture 82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65839" y="5755100"/>
            <a:ext cx="192229" cy="2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5" name="Picture 84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665839" y="5483047"/>
            <a:ext cx="192229" cy="2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6" name="Rectangle 90"/>
          <p:cNvSpPr>
            <a:spLocks/>
          </p:cNvSpPr>
          <p:nvPr/>
        </p:nvSpPr>
        <p:spPr bwMode="auto">
          <a:xfrm>
            <a:off x="6612427" y="1536507"/>
            <a:ext cx="2252160" cy="27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x-none" altLang="x-none" sz="1650" b="1" u="sng" dirty="0">
                <a:solidFill>
                  <a:schemeClr val="tx1"/>
                </a:solidFill>
                <a:sym typeface="Helvetica Neue Light" charset="0"/>
              </a:rPr>
              <a:t>On MDR-TB/HIV Tx</a:t>
            </a:r>
          </a:p>
        </p:txBody>
      </p:sp>
      <p:sp>
        <p:nvSpPr>
          <p:cNvPr id="127" name="Rectangle 159"/>
          <p:cNvSpPr>
            <a:spLocks/>
          </p:cNvSpPr>
          <p:nvPr/>
        </p:nvSpPr>
        <p:spPr bwMode="auto">
          <a:xfrm>
            <a:off x="5926667" y="5488178"/>
            <a:ext cx="1588650" cy="21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r>
              <a:rPr lang="en-US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TDF/FTC or ABC/3TC</a:t>
            </a:r>
            <a:endParaRPr lang="x-none" altLang="x-none" sz="1125" dirty="0">
              <a:solidFill>
                <a:srgbClr val="1D273B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128" name="Rectangle 160"/>
          <p:cNvSpPr>
            <a:spLocks/>
          </p:cNvSpPr>
          <p:nvPr/>
        </p:nvSpPr>
        <p:spPr bwMode="auto">
          <a:xfrm>
            <a:off x="5926668" y="5748828"/>
            <a:ext cx="1492996" cy="2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>
              <a:defRPr/>
            </a:pPr>
            <a:r>
              <a:rPr lang="en-US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DTV</a:t>
            </a:r>
            <a:endParaRPr lang="x-none" altLang="x-none" sz="1125" dirty="0">
              <a:solidFill>
                <a:srgbClr val="1D273B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07" y="1976917"/>
            <a:ext cx="463829" cy="626795"/>
          </a:xfrm>
          <a:prstGeom prst="rect">
            <a:avLst/>
          </a:prstGeom>
        </p:spPr>
      </p:pic>
      <p:pic>
        <p:nvPicPr>
          <p:cNvPr id="163" name="Picture 28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7484" y="267681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" name="Picture 29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803" y="267681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1" name="Picture 28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2064" y="267170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2" name="Picture 29" descr="IMG_10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8383" y="267170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8" name="Content Placeholder 4">
            <a:extLst>
              <a:ext uri="{FF2B5EF4-FFF2-40B4-BE49-F238E27FC236}">
                <a16:creationId xmlns:a16="http://schemas.microsoft.com/office/drawing/2014/main" xmlns="" id="{58805C09-FCE0-4896-8C2C-A8F0C285A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6359" y="2441011"/>
            <a:ext cx="3268965" cy="2545854"/>
          </a:xfrm>
        </p:spPr>
      </p:pic>
      <p:sp>
        <p:nvSpPr>
          <p:cNvPr id="169" name="Title 1">
            <a:extLst>
              <a:ext uri="{FF2B5EF4-FFF2-40B4-BE49-F238E27FC236}">
                <a16:creationId xmlns:a16="http://schemas.microsoft.com/office/drawing/2014/main" xmlns="" id="{2092DD01-19B9-4F98-A330-68484F78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0" y="395328"/>
            <a:ext cx="102997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Pill/Burden for MDR-TB/HIV in SA:</a:t>
            </a:r>
          </a:p>
        </p:txBody>
      </p:sp>
      <p:pic>
        <p:nvPicPr>
          <p:cNvPr id="78" name="Picture 25" descr="IMG_1038.png">
            <a:extLst>
              <a:ext uri="{FF2B5EF4-FFF2-40B4-BE49-F238E27FC236}">
                <a16:creationId xmlns:a16="http://schemas.microsoft.com/office/drawing/2014/main" xmlns="" id="{E0474DFB-ABEA-544C-BE51-40FD774D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295" y="428041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9" name="Picture 26" descr="IMG_1038.png">
            <a:extLst>
              <a:ext uri="{FF2B5EF4-FFF2-40B4-BE49-F238E27FC236}">
                <a16:creationId xmlns:a16="http://schemas.microsoft.com/office/drawing/2014/main" xmlns="" id="{0368E6AB-2245-6C49-B5F9-364A6967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8553" y="428041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0" name="Picture 27" descr="IMG_1038.png">
            <a:extLst>
              <a:ext uri="{FF2B5EF4-FFF2-40B4-BE49-F238E27FC236}">
                <a16:creationId xmlns:a16="http://schemas.microsoft.com/office/drawing/2014/main" xmlns="" id="{C92D1191-6CA8-D94A-9F74-E1D1DF22AC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4872" y="4280414"/>
            <a:ext cx="221315" cy="1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" name="Rectangle 75">
            <a:extLst>
              <a:ext uri="{FF2B5EF4-FFF2-40B4-BE49-F238E27FC236}">
                <a16:creationId xmlns:a16="http://schemas.microsoft.com/office/drawing/2014/main" xmlns="" id="{0856CC00-5AD2-9544-89E6-A21B66582041}"/>
              </a:ext>
            </a:extLst>
          </p:cNvPr>
          <p:cNvSpPr>
            <a:spLocks/>
          </p:cNvSpPr>
          <p:nvPr/>
        </p:nvSpPr>
        <p:spPr bwMode="auto">
          <a:xfrm>
            <a:off x="6207949" y="4255910"/>
            <a:ext cx="1244538" cy="1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2" tIns="20092" rIns="20092" bIns="20092"/>
          <a:lstStyle>
            <a:lvl1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4572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9144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13716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828800" indent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r" eaLnBrk="1">
              <a:defRPr/>
            </a:pPr>
            <a:r>
              <a:rPr lang="en-US" altLang="x-none" sz="1125" dirty="0">
                <a:solidFill>
                  <a:srgbClr val="1D273B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Isoniazid (HD)</a:t>
            </a:r>
            <a:endParaRPr lang="x-none" altLang="x-none" sz="1125" dirty="0">
              <a:solidFill>
                <a:srgbClr val="1D273B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A8499E-12A8-2449-8477-AEA89A719FAA}"/>
              </a:ext>
            </a:extLst>
          </p:cNvPr>
          <p:cNvSpPr txBox="1"/>
          <p:nvPr/>
        </p:nvSpPr>
        <p:spPr>
          <a:xfrm>
            <a:off x="2455318" y="6298495"/>
            <a:ext cx="746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daily 28 pill regimen, does not account for any treatments for side effects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186A703-2B68-6942-9FC5-36B30E7DF3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8E749-68B6-5F4A-9547-DE93AA8E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26166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Can primary care nurses successfully managed DR-TB/HIV in this context?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YES!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/>
              <a:t>Why?</a:t>
            </a:r>
            <a:r>
              <a:rPr lang="en-US" dirty="0"/>
              <a:t>: To facilitate safe primary care, integrating TB/HIV treatment, closer to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F37957-616F-E045-8225-D3D48720C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0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2B9810-1D57-AB44-8258-A4D94EA05F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Design: </a:t>
            </a:r>
          </a:p>
          <a:p>
            <a:pPr lvl="1"/>
            <a:r>
              <a:rPr lang="en-US" dirty="0"/>
              <a:t>Programmatic innovation </a:t>
            </a:r>
          </a:p>
          <a:p>
            <a:pPr lvl="2"/>
            <a:r>
              <a:rPr lang="en-US" dirty="0"/>
              <a:t>Retrospective cohort</a:t>
            </a:r>
          </a:p>
          <a:p>
            <a:pPr lvl="1"/>
            <a:endParaRPr lang="en-US" sz="1300" dirty="0"/>
          </a:p>
          <a:p>
            <a:pPr marL="0" indent="0">
              <a:buNone/>
            </a:pPr>
            <a:r>
              <a:rPr lang="en-US" dirty="0"/>
              <a:t>Single Center Sample: </a:t>
            </a:r>
          </a:p>
          <a:p>
            <a:pPr lvl="1"/>
            <a:r>
              <a:rPr lang="en-US" dirty="0"/>
              <a:t>197 MDR-TB patients</a:t>
            </a:r>
          </a:p>
          <a:p>
            <a:pPr lvl="2"/>
            <a:r>
              <a:rPr lang="en-US" dirty="0"/>
              <a:t>Median age: 39 years </a:t>
            </a:r>
          </a:p>
          <a:p>
            <a:pPr lvl="2"/>
            <a:r>
              <a:rPr lang="en-US" dirty="0"/>
              <a:t>Sex: 51% female </a:t>
            </a:r>
          </a:p>
          <a:p>
            <a:pPr lvl="2"/>
            <a:r>
              <a:rPr lang="en-US" dirty="0"/>
              <a:t>HIV: 74% HIV+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Assignment: </a:t>
            </a:r>
          </a:p>
          <a:p>
            <a:pPr lvl="1"/>
            <a:r>
              <a:rPr lang="en-US" dirty="0"/>
              <a:t>Patients with a BMI &lt; 18 automatically received physician-based treatment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Duration: </a:t>
            </a:r>
          </a:p>
          <a:p>
            <a:pPr lvl="1"/>
            <a:r>
              <a:rPr lang="en-US" dirty="0"/>
              <a:t>24 month follow-up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BCDC3A5-2A2F-F04A-83EF-B6D2816DBC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400" y="1545711"/>
            <a:ext cx="3671316" cy="498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BDEB9D91-A52E-B94B-8280-B6D3E5D9391E}"/>
              </a:ext>
            </a:extLst>
          </p:cNvPr>
          <p:cNvSpPr txBox="1">
            <a:spLocks/>
          </p:cNvSpPr>
          <p:nvPr/>
        </p:nvSpPr>
        <p:spPr>
          <a:xfrm>
            <a:off x="355600" y="189578"/>
            <a:ext cx="11315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x-none" sz="2800" dirty="0"/>
              <a:t>Evaluation of a nurse practitioner-physician task-sharing model for multidrug-resistant tuberculosis in South Africa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B8F0F6-E26B-6E43-9938-DE8C9E308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2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5680"/>
            <a:ext cx="7569200" cy="6097508"/>
          </a:xfrm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95077" y="627668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x-none" sz="1059" dirty="0"/>
              <a:t>Farley JE, </a:t>
            </a:r>
            <a:r>
              <a:rPr lang="en-US" altLang="x-none" sz="1059" dirty="0" err="1"/>
              <a:t>Ndjeka</a:t>
            </a:r>
            <a:r>
              <a:rPr lang="en-US" altLang="x-none" sz="1059" dirty="0"/>
              <a:t> N, Kelly AM, Whitehouse E, Lachman S, et al. (2017) Evaluation of a nurse practitioner-physician task-sharing model for multidrug-resistant tuberculosis in South Africa. PLOS ONE 12(8): e0182780. https://</a:t>
            </a:r>
            <a:r>
              <a:rPr lang="en-US" altLang="x-none" sz="1059" dirty="0" err="1"/>
              <a:t>doi.org</a:t>
            </a:r>
            <a:r>
              <a:rPr lang="en-US" altLang="x-none" sz="1059" dirty="0"/>
              <a:t>/10.1371/journal.pone.0182780</a:t>
            </a:r>
          </a:p>
          <a:p>
            <a:pPr eaLnBrk="1" hangingPunct="1"/>
            <a:r>
              <a:rPr lang="en-US" altLang="x-none" sz="1059" dirty="0">
                <a:hlinkClick r:id="rId3"/>
              </a:rPr>
              <a:t>http://journals.plos.org/plosone/article?id=10.1371/journal.pone.0182780</a:t>
            </a:r>
            <a:endParaRPr lang="en-US" altLang="x-none" sz="105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0F8843-5FDA-E74E-8D2E-11DB83315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1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8E749-68B6-5F4A-9547-DE93AA8E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2616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about the all oral regimen? </a:t>
            </a:r>
            <a:r>
              <a:rPr lang="en-US" dirty="0">
                <a:solidFill>
                  <a:srgbClr val="FF0000"/>
                </a:solidFill>
              </a:rPr>
              <a:t>YES!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1EED2F-DE04-164D-84B0-DE226C3BC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7CEBA-A6B9-9642-9DB7-6A34CC4F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Nurse practitioner-led MDR-TB treatment may offer a safe approach to improve access to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1065DC-078C-364A-ADB8-C89686D6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Prospective, nested, longitudinal cohort enrolled from two MDR-TB Centers in KwaZulu-Natal between 2016 to 2018</a:t>
            </a:r>
          </a:p>
          <a:p>
            <a:endParaRPr lang="en-US" sz="1000" dirty="0"/>
          </a:p>
          <a:p>
            <a:r>
              <a:rPr lang="en-US" dirty="0"/>
              <a:t> CNPs treated 120/546 (22%) of patients</a:t>
            </a:r>
          </a:p>
          <a:p>
            <a:pPr lvl="1"/>
            <a:r>
              <a:rPr lang="en-US" dirty="0"/>
              <a:t>Male (55.8%) with a median age of 35.3 years and median BMI 20.1</a:t>
            </a:r>
          </a:p>
          <a:p>
            <a:pPr lvl="1"/>
            <a:r>
              <a:rPr lang="en-US" dirty="0"/>
              <a:t>75.8% HIV co-infected </a:t>
            </a:r>
          </a:p>
          <a:p>
            <a:pPr lvl="1"/>
            <a:endParaRPr lang="en-US" sz="1000" dirty="0"/>
          </a:p>
          <a:p>
            <a:r>
              <a:rPr lang="en-US" dirty="0"/>
              <a:t>Treatment success occurred in 70% (84/120) of nurse practitioner patients, which was higher than the national average for the country </a:t>
            </a:r>
          </a:p>
          <a:p>
            <a:endParaRPr lang="en-US" dirty="0"/>
          </a:p>
          <a:p>
            <a:r>
              <a:rPr lang="en-US" dirty="0"/>
              <a:t>Negative outcome was associated with being male (41.8% vs 15.4%, p=0.002) and a lower BMI (18.8 vs 20.8, p=0.004).  HIV did not impact outcome </a:t>
            </a:r>
          </a:p>
          <a:p>
            <a:endParaRPr lang="en-US" dirty="0"/>
          </a:p>
          <a:p>
            <a:r>
              <a:rPr lang="en-US" dirty="0"/>
              <a:t>A drug-by-drug analysis demonstrated excellent guideline adherence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2B881-1FBA-CC44-8B38-F2E03F744B88}"/>
              </a:ext>
            </a:extLst>
          </p:cNvPr>
          <p:cNvSpPr txBox="1"/>
          <p:nvPr/>
        </p:nvSpPr>
        <p:spPr>
          <a:xfrm>
            <a:off x="8369300" y="6388100"/>
            <a:ext cx="194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A-AIDS2020-07629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9C3A7-0E6F-EA4E-96D1-ECEA89474522}"/>
              </a:ext>
            </a:extLst>
          </p:cNvPr>
          <p:cNvSpPr txBox="1"/>
          <p:nvPr/>
        </p:nvSpPr>
        <p:spPr>
          <a:xfrm>
            <a:off x="838200" y="6388100"/>
            <a:ext cx="7427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Farley, J.E., </a:t>
            </a:r>
            <a:r>
              <a:rPr lang="en-US" dirty="0" err="1"/>
              <a:t>Heidari</a:t>
            </a:r>
            <a:r>
              <a:rPr lang="en-US" dirty="0"/>
              <a:t>, O., Stamper, P.D., </a:t>
            </a:r>
            <a:r>
              <a:rPr lang="en-US" dirty="0" err="1"/>
              <a:t>Lowensen</a:t>
            </a:r>
            <a:r>
              <a:rPr lang="en-US" dirty="0"/>
              <a:t>, K., </a:t>
            </a:r>
            <a:r>
              <a:rPr lang="en-US" dirty="0" err="1"/>
              <a:t>Budhathoki</a:t>
            </a:r>
            <a:r>
              <a:rPr lang="en-US" dirty="0"/>
              <a:t>, C., </a:t>
            </a:r>
            <a:r>
              <a:rPr lang="en-US" dirty="0" err="1"/>
              <a:t>Ndjeka</a:t>
            </a:r>
            <a:r>
              <a:rPr lang="en-US" dirty="0"/>
              <a:t>, 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3B808E-FB64-7243-AFE3-81B0C813C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498409"/>
              </p:ext>
            </p:extLst>
          </p:nvPr>
        </p:nvGraphicFramePr>
        <p:xfrm>
          <a:off x="2279576" y="1107852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35560" y="908720"/>
            <a:ext cx="8064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491506" y="76200"/>
            <a:ext cx="9176494" cy="832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dirty="0"/>
          </a:p>
          <a:p>
            <a:r>
              <a:rPr lang="en-GB" sz="4000" dirty="0">
                <a:solidFill>
                  <a:schemeClr val="tx1"/>
                </a:solidFill>
              </a:rPr>
              <a:t>What will it take? - Critical areas for Joint TB and HIV programming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4DA4CC-0832-B34E-B407-D535BE59F0BB}"/>
              </a:ext>
            </a:extLst>
          </p:cNvPr>
          <p:cNvSpPr txBox="1"/>
          <p:nvPr/>
        </p:nvSpPr>
        <p:spPr>
          <a:xfrm>
            <a:off x="5497140" y="6444043"/>
            <a:ext cx="65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WHO, Joint TB/HIV Program Meeting, 2017; Addis Ababa, Ethiopia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94497D-E6C7-A847-AF84-B2DDF8E5B2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3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693</Words>
  <Application>Microsoft Office PowerPoint</Application>
  <PresentationFormat>Widescreen</PresentationFormat>
  <Paragraphs>90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Helvetica Light</vt:lpstr>
      <vt:lpstr>Helvetica Neue Light</vt:lpstr>
      <vt:lpstr>Helvetica Neue Medium</vt:lpstr>
      <vt:lpstr>Montserrat</vt:lpstr>
      <vt:lpstr>Office Theme</vt:lpstr>
      <vt:lpstr>PowerPoint Presentation</vt:lpstr>
      <vt:lpstr>Background</vt:lpstr>
      <vt:lpstr>Pill/Burden for MDR-TB/HIV in SA:</vt:lpstr>
      <vt:lpstr>Can primary care nurses successfully managed DR-TB/HIV in this context?   YES!  Why?: To facilitate safe primary care, integrating TB/HIV treatment, closer to home</vt:lpstr>
      <vt:lpstr>PowerPoint Presentation</vt:lpstr>
      <vt:lpstr>PowerPoint Presentation</vt:lpstr>
      <vt:lpstr>What about the all oral regimen? YES!</vt:lpstr>
      <vt:lpstr>Nurse practitioner-led MDR-TB treatment may offer a safe approach to improve access to care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 Led Models of Care for Patients with Drug-Resistant TB / HIV Co-Infection</dc:title>
  <dc:creator>Jason Farley</dc:creator>
  <cp:lastModifiedBy>Khaya Mlandu</cp:lastModifiedBy>
  <cp:revision>19</cp:revision>
  <dcterms:created xsi:type="dcterms:W3CDTF">2020-05-26T13:34:19Z</dcterms:created>
  <dcterms:modified xsi:type="dcterms:W3CDTF">2020-06-05T17:44:33Z</dcterms:modified>
</cp:coreProperties>
</file>